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1"/>
  </p:notesMasterIdLst>
  <p:sldIdLst>
    <p:sldId id="256" r:id="rId5"/>
    <p:sldId id="261" r:id="rId6"/>
    <p:sldId id="259" r:id="rId7"/>
    <p:sldId id="260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079" autoAdjust="0"/>
    <p:restoredTop sz="94794" autoAdjust="0"/>
  </p:normalViewPr>
  <p:slideViewPr>
    <p:cSldViewPr>
      <p:cViewPr varScale="1">
        <p:scale>
          <a:sx n="70" d="100"/>
          <a:sy n="70" d="100"/>
        </p:scale>
        <p:origin x="-8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fld id="{3BB4B371-47EF-4F94-805C-A1A2AA5EDDC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B4B371-47EF-4F94-805C-A1A2AA5EDDC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20888" y="0"/>
            <a:ext cx="341312" cy="6858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362200" y="0"/>
            <a:ext cx="6781800" cy="9906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255838" y="4189413"/>
            <a:ext cx="4602162" cy="763587"/>
          </a:xfrm>
        </p:spPr>
        <p:txBody>
          <a:bodyPr anchor="t" anchorCtr="0"/>
          <a:lstStyle>
            <a:lvl1pPr marL="0" indent="0">
              <a:buFont typeface="Monotype Sorts" pitchFamily="2" charset="2"/>
              <a:buNone/>
              <a:defRPr b="0">
                <a:latin typeface="+mn-lt"/>
              </a:defRPr>
            </a:lvl1pPr>
          </a:lstStyle>
          <a:p>
            <a:r>
              <a:rPr lang="en-US" altLang="en-US" dirty="0" smtClean="0"/>
              <a:t>Click to enter subtitle here</a:t>
            </a:r>
            <a:endParaRPr lang="en-US" altLang="en-US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6418262"/>
            <a:ext cx="1158875" cy="363538"/>
          </a:xfrm>
          <a:prstGeom prst="rect">
            <a:avLst/>
          </a:prstGeom>
          <a:noFill/>
        </p:spPr>
      </p:pic>
      <p:sp>
        <p:nvSpPr>
          <p:cNvPr id="9224" name="Rectangle 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209800" y="2286000"/>
            <a:ext cx="6477000" cy="1143000"/>
          </a:xfrm>
          <a:prstGeom prst="rect">
            <a:avLst/>
          </a:prstGeom>
        </p:spPr>
        <p:txBody>
          <a:bodyPr anchor="ctr"/>
          <a:lstStyle>
            <a:lvl1pPr>
              <a:lnSpc>
                <a:spcPts val="3800"/>
              </a:lnSpc>
              <a:defRPr sz="400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7035619" y="6596063"/>
            <a:ext cx="195598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600" b="0" dirty="0"/>
              <a:t>© </a:t>
            </a:r>
            <a:r>
              <a:rPr lang="en-US" altLang="en-US" sz="600" b="0" dirty="0" smtClean="0"/>
              <a:t>2010 The </a:t>
            </a:r>
            <a:r>
              <a:rPr lang="en-US" altLang="en-US" sz="600" b="0" dirty="0"/>
              <a:t>MITRE Corporation. All rights reserved.</a:t>
            </a:r>
            <a:endParaRPr lang="en-US" altLang="en-US" sz="700" b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432550" y="381000"/>
            <a:ext cx="1924050" cy="5799138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60400" y="381000"/>
            <a:ext cx="5619750" cy="5799138"/>
          </a:xfrm>
        </p:spPr>
        <p:txBody>
          <a:bodyPr vert="eaVert"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5800" y="1295400"/>
            <a:ext cx="7696200" cy="4884738"/>
          </a:xfrm>
        </p:spPr>
        <p:txBody>
          <a:bodyPr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enter text here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3400"/>
              </a:lnSpc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i="1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Page  </a:t>
            </a:r>
            <a:fld id="{B9AE4E6B-A92F-4F57-91B7-F22BFFFFBC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60400" y="1524000"/>
            <a:ext cx="3771900" cy="46561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84700" y="1524000"/>
            <a:ext cx="3771900" cy="46561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90" y="1535113"/>
            <a:ext cx="38114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88925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685800" y="2201862"/>
            <a:ext cx="3810000" cy="40465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4648200" y="2201862"/>
            <a:ext cx="3886200" cy="40465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685800"/>
            <a:ext cx="3008313" cy="7493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685800"/>
            <a:ext cx="5111750" cy="54403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en-US" dirty="0" smtClean="0"/>
              <a:t>Click To enter text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35913" y="64008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3" rIns="92064" bIns="46033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spcAft>
                <a:spcPct val="0"/>
              </a:spcAft>
              <a:buClrTx/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/>
              <a:t>Page  </a:t>
            </a:r>
            <a:fld id="{E40CCABB-9BBC-49C5-99B3-2E0B57D184A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670800" cy="488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685800" y="6400800"/>
            <a:ext cx="76962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7740650" y="0"/>
            <a:ext cx="1403350" cy="1270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1825" y="6489700"/>
            <a:ext cx="804863" cy="252413"/>
          </a:xfrm>
          <a:prstGeom prst="rect">
            <a:avLst/>
          </a:prstGeom>
          <a:noFill/>
        </p:spPr>
      </p:pic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7886700" y="0"/>
            <a:ext cx="1257300" cy="2206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594877" y="6629400"/>
            <a:ext cx="195598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600" b="0" dirty="0"/>
              <a:t>© </a:t>
            </a:r>
            <a:r>
              <a:rPr lang="en-US" altLang="en-US" sz="600" b="0" dirty="0" smtClean="0"/>
              <a:t>2010 The </a:t>
            </a:r>
            <a:r>
              <a:rPr lang="en-US" altLang="en-US" sz="600" b="0" dirty="0"/>
              <a:t>MITRE Corporation. All rights reserved.</a:t>
            </a:r>
            <a:endParaRPr lang="en-US" altLang="en-US" sz="700" b="0" dirty="0"/>
          </a:p>
        </p:txBody>
      </p:sp>
      <p:sp>
        <p:nvSpPr>
          <p:cNvPr id="15" name="Title Placeholder 14"/>
          <p:cNvSpPr>
            <a:spLocks noGrp="1"/>
          </p:cNvSpPr>
          <p:nvPr>
            <p:ph type="title"/>
          </p:nvPr>
        </p:nvSpPr>
        <p:spPr>
          <a:xfrm>
            <a:off x="685800" y="274638"/>
            <a:ext cx="7696200" cy="9445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dirty="0" smtClean="0"/>
              <a:t>Click to enter text here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ftr="0" dt="0"/>
  <p:txStyles>
    <p:titleStyle>
      <a:lvl1pPr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800" b="1" baseline="0">
          <a:solidFill>
            <a:srgbClr val="000099"/>
          </a:solidFill>
          <a:latin typeface="+mn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9pPr>
    </p:titleStyle>
    <p:bodyStyle>
      <a:lvl1pPr marL="227013" indent="-227013" algn="l" rtl="0" eaLnBrk="1" fontAlgn="base" hangingPunct="1">
        <a:lnSpc>
          <a:spcPts val="22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■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68325" indent="-227013" algn="l" rtl="0" eaLnBrk="1" fontAlgn="base" hangingPunct="1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Font typeface="Arial" pitchFamily="34" charset="0"/>
        <a:buChar char="–"/>
        <a:defRPr b="1">
          <a:solidFill>
            <a:schemeClr val="tx1"/>
          </a:solidFill>
          <a:latin typeface="+mn-lt"/>
        </a:defRPr>
      </a:lvl2pPr>
      <a:lvl3pPr marL="909638" indent="-168275" algn="l" rtl="0" eaLnBrk="1" fontAlgn="base" hangingPunct="1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SzPct val="80000"/>
        <a:buFont typeface="Arial" pitchFamily="34" charset="0"/>
        <a:buChar char="■"/>
        <a:defRPr sz="1600" b="1">
          <a:solidFill>
            <a:schemeClr val="tx1"/>
          </a:solidFill>
          <a:latin typeface="+mn-lt"/>
        </a:defRPr>
      </a:lvl3pPr>
      <a:lvl4pPr marL="1143000" indent="-114300" algn="l" rtl="0" eaLnBrk="1" fontAlgn="base" hangingPunct="1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SzPct val="80000"/>
        <a:buFont typeface="Arial" pitchFamily="34" charset="0"/>
        <a:buChar char="●"/>
        <a:defRPr sz="1400" b="1">
          <a:solidFill>
            <a:schemeClr val="tx1"/>
          </a:solidFill>
          <a:latin typeface="+mn-lt"/>
        </a:defRPr>
      </a:lvl4pPr>
      <a:lvl5pPr marL="1371600" indent="-106363" algn="l" rtl="0" eaLnBrk="1" fontAlgn="base" hangingPunct="1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-"/>
        <a:defRPr sz="1200" b="1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6pPr>
      <a:lvl7pPr marL="26860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7pPr>
      <a:lvl8pPr marL="31432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8pPr>
      <a:lvl9pPr marL="36004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cce@mitre.or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cce@mitre.or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cce@mitre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Common Configuration Enumeration (CCE) Status Update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Matthew N. Wojcik</a:t>
            </a:r>
          </a:p>
          <a:p>
            <a:r>
              <a:rPr lang="en-US" dirty="0" smtClean="0"/>
              <a:t>June 14,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Version 5.20100428 of CCE released</a:t>
            </a:r>
          </a:p>
          <a:p>
            <a:pPr lvl="1"/>
            <a:r>
              <a:rPr lang="en-US" dirty="0" smtClean="0"/>
              <a:t>Published to CCE Working Group email list on April 30</a:t>
            </a:r>
          </a:p>
          <a:p>
            <a:pPr lvl="1"/>
            <a:r>
              <a:rPr lang="en-US" dirty="0" smtClean="0"/>
              <a:t>CCE website updated on May 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1"/>
            <a:r>
              <a:rPr lang="en-US" dirty="0" smtClean="0"/>
              <a:t>Includes approximately 450 new CCEs for Windows 7, various other improvements</a:t>
            </a:r>
          </a:p>
          <a:p>
            <a:pPr lvl="1"/>
            <a:r>
              <a:rPr lang="en-US" dirty="0" smtClean="0"/>
              <a:t>Detailed </a:t>
            </a:r>
            <a:r>
              <a:rPr lang="en-US" dirty="0" err="1" smtClean="0"/>
              <a:t>changelog</a:t>
            </a:r>
            <a:r>
              <a:rPr lang="en-US" dirty="0" smtClean="0"/>
              <a:t> available on website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XML version of CCE list published</a:t>
            </a:r>
          </a:p>
          <a:p>
            <a:pPr lvl="1"/>
            <a:r>
              <a:rPr lang="en-US" dirty="0" smtClean="0"/>
              <a:t>Version 5.20100428 marks first public release of CCE in XML</a:t>
            </a:r>
          </a:p>
          <a:p>
            <a:pPr lvl="1"/>
            <a:r>
              <a:rPr lang="en-US" dirty="0" smtClean="0"/>
              <a:t>XML will be provided with all future updates</a:t>
            </a:r>
          </a:p>
          <a:p>
            <a:pPr lvl="1"/>
            <a:r>
              <a:rPr lang="en-US" dirty="0" smtClean="0"/>
              <a:t>Spreadsheets remain canonical format</a:t>
            </a:r>
          </a:p>
          <a:p>
            <a:pPr lvl="1"/>
            <a:r>
              <a:rPr lang="en-US" dirty="0" smtClean="0"/>
              <a:t>Currently single file with entire CCE list (see COMBINED spreadsheet)</a:t>
            </a:r>
          </a:p>
          <a:p>
            <a:pPr lvl="1"/>
            <a:r>
              <a:rPr lang="en-US" dirty="0" smtClean="0"/>
              <a:t>More download options may be available in the future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Happenings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CCE Working Group email list now publically archived</a:t>
            </a:r>
          </a:p>
          <a:p>
            <a:pPr lvl="1"/>
            <a:r>
              <a:rPr lang="en-US" dirty="0" smtClean="0"/>
              <a:t>Archiving set up via nabble.com</a:t>
            </a:r>
          </a:p>
          <a:p>
            <a:pPr lvl="2"/>
            <a:r>
              <a:rPr lang="en-US" dirty="0" smtClean="0"/>
              <a:t>As used by OVAL etc.</a:t>
            </a:r>
          </a:p>
          <a:p>
            <a:pPr lvl="1"/>
            <a:r>
              <a:rPr lang="en-US" dirty="0" smtClean="0"/>
              <a:t>Will be accessible via cce.mitre.org in near term</a:t>
            </a:r>
          </a:p>
          <a:p>
            <a:pPr lvl="1"/>
            <a:r>
              <a:rPr lang="en-US" dirty="0" smtClean="0"/>
              <a:t>Archive of current and future messages only</a:t>
            </a:r>
          </a:p>
          <a:p>
            <a:pPr lvl="1"/>
            <a:r>
              <a:rPr lang="en-US" dirty="0" smtClean="0"/>
              <a:t>Summary of past discussions available on request</a:t>
            </a:r>
          </a:p>
          <a:p>
            <a:pPr lvl="1"/>
            <a:r>
              <a:rPr lang="en-US" dirty="0" smtClean="0"/>
              <a:t>Email </a:t>
            </a:r>
            <a:r>
              <a:rPr lang="en-US" dirty="0" smtClean="0">
                <a:hlinkClick r:id="rId2"/>
              </a:rPr>
              <a:t>cce@mitre.org</a:t>
            </a:r>
            <a:r>
              <a:rPr lang="en-US" dirty="0" smtClean="0"/>
              <a:t> to join the Working Group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CCEs included in Microsoft Security Compliance Manager</a:t>
            </a:r>
          </a:p>
          <a:p>
            <a:pPr lvl="1"/>
            <a:r>
              <a:rPr lang="en-US" dirty="0" smtClean="0"/>
              <a:t>Version 1.0 released October 2009</a:t>
            </a:r>
          </a:p>
          <a:p>
            <a:pPr lvl="1"/>
            <a:r>
              <a:rPr lang="en-US" dirty="0" smtClean="0"/>
              <a:t>Includes CCE references in baselines</a:t>
            </a:r>
          </a:p>
          <a:p>
            <a:pPr lvl="1"/>
            <a:r>
              <a:rPr lang="en-US" dirty="0" smtClean="0"/>
              <a:t>Searchable by CCE ID</a:t>
            </a:r>
          </a:p>
          <a:p>
            <a:pPr lvl="1"/>
            <a:r>
              <a:rPr lang="en-US" dirty="0" smtClean="0"/>
              <a:t>Include CCEs in your tool or content?  Let us know!</a:t>
            </a:r>
          </a:p>
          <a:p>
            <a:pPr lvl="2"/>
            <a:r>
              <a:rPr lang="en-US" dirty="0" smtClean="0"/>
              <a:t>Planning to recognize CCE use on cce.mitre.org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Happenings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295400"/>
            <a:ext cx="7696200" cy="5029200"/>
          </a:xfrm>
        </p:spPr>
        <p:txBody>
          <a:bodyPr/>
          <a:lstStyle/>
          <a:p>
            <a:r>
              <a:rPr lang="en-US" dirty="0" smtClean="0"/>
              <a:t>Federated content creation continues</a:t>
            </a:r>
          </a:p>
          <a:p>
            <a:pPr lvl="1"/>
            <a:r>
              <a:rPr lang="en-US" dirty="0" smtClean="0"/>
              <a:t>CCE team no longer primary entry authors</a:t>
            </a:r>
          </a:p>
          <a:p>
            <a:pPr lvl="1"/>
            <a:r>
              <a:rPr lang="en-US" dirty="0" smtClean="0"/>
              <a:t>Partners can submit requests for new entries or modifications</a:t>
            </a:r>
          </a:p>
          <a:p>
            <a:pPr lvl="2"/>
            <a:r>
              <a:rPr lang="en-US" dirty="0" smtClean="0"/>
              <a:t>Email </a:t>
            </a:r>
            <a:r>
              <a:rPr lang="en-US" dirty="0" smtClean="0">
                <a:hlinkClick r:id="rId2"/>
              </a:rPr>
              <a:t>cce@mitre.org</a:t>
            </a:r>
            <a:r>
              <a:rPr lang="en-US" dirty="0" smtClean="0"/>
              <a:t> to get involved</a:t>
            </a:r>
          </a:p>
          <a:p>
            <a:pPr lvl="2"/>
            <a:r>
              <a:rPr lang="en-US" dirty="0" smtClean="0"/>
              <a:t>Updated Content Decisions and Submission Guidelines to be released soon</a:t>
            </a:r>
          </a:p>
          <a:p>
            <a:pPr lvl="1"/>
            <a:r>
              <a:rPr lang="en-US" dirty="0" smtClean="0"/>
              <a:t>Analysis and review by MITRE</a:t>
            </a:r>
          </a:p>
          <a:p>
            <a:pPr lvl="1"/>
            <a:r>
              <a:rPr lang="en-US" dirty="0" smtClean="0"/>
              <a:t>Submissions in hand or expected for IE 8, IIS, Apache, Tomcat, Oracle, SQL Server, Windows Server 2008 R2</a:t>
            </a:r>
          </a:p>
          <a:p>
            <a:endParaRPr lang="en-US" dirty="0" smtClean="0"/>
          </a:p>
          <a:p>
            <a:r>
              <a:rPr lang="en-US" dirty="0" smtClean="0"/>
              <a:t>New versions of CCE to be published approximately monthly</a:t>
            </a:r>
          </a:p>
          <a:p>
            <a:pPr lvl="1"/>
            <a:r>
              <a:rPr lang="en-US" dirty="0" smtClean="0"/>
              <a:t>Next version expected to be released the week of June 28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1"/>
            <a:r>
              <a:rPr lang="en-US" dirty="0" smtClean="0"/>
              <a:t>Will include CCEs for IE8, USGCB references, additional entries for Windows 7 USGCB</a:t>
            </a:r>
          </a:p>
          <a:p>
            <a:pPr lvl="3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and Near-term Plans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CVE, CCE has always acted as a descriptive rather than prescriptive dictionary</a:t>
            </a:r>
          </a:p>
          <a:p>
            <a:pPr lvl="1"/>
            <a:r>
              <a:rPr lang="en-US" dirty="0" smtClean="0"/>
              <a:t>Document what is seen in configuration guidance, documentation, tools, and software UI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References provide reification (“Who says so?”)</a:t>
            </a:r>
          </a:p>
          <a:p>
            <a:pPr lvl="1"/>
            <a:r>
              <a:rPr lang="en-US" dirty="0" smtClean="0"/>
              <a:t>Plus further information about the configuration concept the CCE describes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CCE editorial policy is that references are required</a:t>
            </a:r>
          </a:p>
          <a:p>
            <a:pPr lvl="1"/>
            <a:r>
              <a:rPr lang="en-US" dirty="0" smtClean="0"/>
              <a:t>At least one per entry</a:t>
            </a:r>
          </a:p>
          <a:p>
            <a:pPr lvl="1"/>
            <a:r>
              <a:rPr lang="en-US" dirty="0" smtClean="0"/>
              <a:t>From a publically accessible resource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CCE References: Background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significant number of new submissions have been presented which have no publically citable reference</a:t>
            </a:r>
          </a:p>
          <a:p>
            <a:pPr lvl="1"/>
            <a:r>
              <a:rPr lang="en-US" dirty="0" smtClean="0"/>
              <a:t>Rejecting these seems a major missed opportunity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resource referenced by hundreds of published CCEs has been rescinded</a:t>
            </a:r>
          </a:p>
          <a:p>
            <a:pPr lvl="1"/>
            <a:r>
              <a:rPr lang="en-US" dirty="0" smtClean="0"/>
              <a:t>Affects AIX 5.3, HP-UX 11.23, Solaris 8 &amp; 9 lists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Wanted: reference submissions for CCE entries and candidates</a:t>
            </a:r>
          </a:p>
          <a:p>
            <a:pPr lvl="1"/>
            <a:r>
              <a:rPr lang="en-US" dirty="0" smtClean="0"/>
              <a:t>CCE Working Group to be approached with more details</a:t>
            </a:r>
          </a:p>
          <a:p>
            <a:pPr lvl="1"/>
            <a:r>
              <a:rPr lang="en-US" dirty="0" smtClean="0"/>
              <a:t>Contact </a:t>
            </a:r>
            <a:r>
              <a:rPr lang="en-US" dirty="0" smtClean="0">
                <a:hlinkClick r:id="rId2"/>
              </a:rPr>
              <a:t>cce@mitre.org</a:t>
            </a:r>
            <a:r>
              <a:rPr lang="en-US" dirty="0" smtClean="0"/>
              <a:t> if you may be able to help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Thorny Problem: CCEs and Submissions with no References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Page  </a:t>
            </a:r>
            <a:fld id="{E40CCABB-9BBC-49C5-99B3-2E0B57D184A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itrebriefing_2_2009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FFCC99"/>
      </a:accent1>
      <a:accent2>
        <a:srgbClr val="FF9999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8A8A"/>
      </a:accent6>
      <a:hlink>
        <a:srgbClr val="0000FF"/>
      </a:hlink>
      <a:folHlink>
        <a:srgbClr val="990099"/>
      </a:folHlink>
    </a:clrScheme>
    <a:fontScheme name="CCKS-Templa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CKS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KS-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640A4F0362EB43B440C1B0A276729E" ma:contentTypeVersion="0" ma:contentTypeDescription="Create a new document." ma:contentTypeScope="" ma:versionID="31d70e330d91d90f1ea1b5f89448dd3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011E5F6-85AB-45EB-8FFC-042EC0C55FC2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52D0652-F5B6-417F-8844-4199DF1577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78B471-4FA0-4672-9341-5C387D4F18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mitrebriefing_2_2009</Template>
  <TotalTime>3951</TotalTime>
  <Words>461</Words>
  <Application>Microsoft Office PowerPoint</Application>
  <PresentationFormat>On-screen Show (4:3)</PresentationFormat>
  <Paragraphs>69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mitrebriefing_2_2009</vt:lpstr>
      <vt:lpstr>Common Configuration Enumeration (CCE) Status Update</vt:lpstr>
      <vt:lpstr>Significant Happenings 1</vt:lpstr>
      <vt:lpstr>Significant Happenings 2</vt:lpstr>
      <vt:lpstr>Current and Near-term Plans</vt:lpstr>
      <vt:lpstr>CCE References: Background</vt:lpstr>
      <vt:lpstr>Thorny Problem: CCEs and Submissions with no References</vt:lpstr>
    </vt:vector>
  </TitlesOfParts>
  <Company>The MITRE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Configuration Enumeration (CCE)</dc:title>
  <dc:creator>Matthew N. Wojcik</dc:creator>
  <cp:lastModifiedBy>sboczeno</cp:lastModifiedBy>
  <cp:revision>26</cp:revision>
  <dcterms:created xsi:type="dcterms:W3CDTF">2010-06-11T12:42:48Z</dcterms:created>
  <dcterms:modified xsi:type="dcterms:W3CDTF">2010-06-14T11:13:31Z</dcterms:modified>
</cp:coreProperties>
</file>